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4"/>
  </p:notesMasterIdLst>
  <p:sldIdLst>
    <p:sldId id="256" r:id="rId2"/>
    <p:sldId id="257" r:id="rId3"/>
    <p:sldId id="259" r:id="rId4"/>
    <p:sldId id="260" r:id="rId5"/>
    <p:sldId id="345" r:id="rId6"/>
    <p:sldId id="268" r:id="rId7"/>
    <p:sldId id="346" r:id="rId8"/>
    <p:sldId id="347" r:id="rId9"/>
    <p:sldId id="348" r:id="rId10"/>
    <p:sldId id="262" r:id="rId11"/>
    <p:sldId id="271" r:id="rId12"/>
    <p:sldId id="273" r:id="rId13"/>
    <p:sldId id="275" r:id="rId14"/>
    <p:sldId id="313" r:id="rId15"/>
    <p:sldId id="274" r:id="rId16"/>
    <p:sldId id="341" r:id="rId17"/>
    <p:sldId id="314" r:id="rId18"/>
    <p:sldId id="315" r:id="rId19"/>
    <p:sldId id="277" r:id="rId20"/>
    <p:sldId id="316" r:id="rId21"/>
    <p:sldId id="278" r:id="rId22"/>
    <p:sldId id="317" r:id="rId23"/>
    <p:sldId id="318" r:id="rId24"/>
    <p:sldId id="282" r:id="rId25"/>
    <p:sldId id="319" r:id="rId26"/>
    <p:sldId id="283" r:id="rId27"/>
    <p:sldId id="320" r:id="rId28"/>
    <p:sldId id="285" r:id="rId29"/>
    <p:sldId id="287" r:id="rId30"/>
    <p:sldId id="288" r:id="rId31"/>
    <p:sldId id="321" r:id="rId32"/>
    <p:sldId id="289" r:id="rId33"/>
    <p:sldId id="322" r:id="rId34"/>
    <p:sldId id="290" r:id="rId35"/>
    <p:sldId id="291" r:id="rId36"/>
    <p:sldId id="292" r:id="rId37"/>
    <p:sldId id="293" r:id="rId38"/>
    <p:sldId id="323" r:id="rId39"/>
    <p:sldId id="326" r:id="rId40"/>
    <p:sldId id="329" r:id="rId41"/>
    <p:sldId id="294" r:id="rId42"/>
    <p:sldId id="324" r:id="rId43"/>
    <p:sldId id="328" r:id="rId44"/>
    <p:sldId id="325" r:id="rId45"/>
    <p:sldId id="331" r:id="rId46"/>
    <p:sldId id="332" r:id="rId47"/>
    <p:sldId id="333" r:id="rId48"/>
    <p:sldId id="334" r:id="rId49"/>
    <p:sldId id="330" r:id="rId50"/>
    <p:sldId id="327" r:id="rId51"/>
    <p:sldId id="310" r:id="rId52"/>
    <p:sldId id="340" r:id="rId53"/>
  </p:sldIdLst>
  <p:sldSz cx="12192000" cy="6858000"/>
  <p:notesSz cx="6858000" cy="9144000"/>
  <p:embeddedFontLst>
    <p:embeddedFont>
      <p:font typeface="Arial Black" panose="020B0604020202020204" pitchFamily="34" charset="0"/>
      <p:regular r:id="rId55"/>
      <p:bold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Consolas" panose="020B0609020204030204" pitchFamily="49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F2178E-3FD9-EF4E-33A5-25D035C5C24B}" v="44" dt="2023-09-19T17:53:41.0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07"/>
    <p:restoredTop sz="95270" autoAdjust="0"/>
  </p:normalViewPr>
  <p:slideViewPr>
    <p:cSldViewPr snapToGrid="0">
      <p:cViewPr varScale="1">
        <p:scale>
          <a:sx n="152" d="100"/>
          <a:sy n="152" d="100"/>
        </p:scale>
        <p:origin x="9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9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font" Target="fonts/font10.fntdata"/><Relationship Id="rId69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c88059615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c88059615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12c88059615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8856cd2d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8856cd2d0_0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128856cd2d0_0_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c88059615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c88059615_0_5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12c88059615_0_5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c8805961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2c88059615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12c88059615_0_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c88059615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c88059615_0_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12c88059615_0_1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c88059615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c88059615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2c88059615_0_4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c88059615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c88059615_0_4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12c88059615_0_4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25587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c88059615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c88059615_0_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12c88059615_0_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75293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c88059615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c88059615_0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12c88059615_0_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c88059615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c88059615_0_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g12c88059615_0_4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c88059615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c88059615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12c88059615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c88059615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c88059615_0_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12c88059615_0_2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98236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c8805961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c88059615_0_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g12c88059615_0_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2c88059615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2c88059615_0_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g12c88059615_0_3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c8805961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c88059615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2c88059615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8856cd2d0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8856cd2d0_0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28856cd2d0_0_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8856cd2d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8856cd2d0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128856cd2d0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8856cd2d0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8856cd2d0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28856cd2d0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c880596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c88059615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12c88059615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c88059615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c88059615_0_5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c88059615_0_5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8856cd2d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8856cd2d0_0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128856cd2d0_0_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pixabay.com/en/warning-hazard-sign-icon-bio-145059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git_github_in_depth_short_course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pixabay.com/en/warning-hazard-sign-icon-bio-145059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b-reyes/git-tutorial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tlassian.com/git/tutorials/using-branches/git-merge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crdd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c-help@colorado.edu" TargetMode="External"/><Relationship Id="rId5" Type="http://schemas.openxmlformats.org/officeDocument/2006/relationships/hyperlink" Target="https://education.github.com/pack" TargetMode="External"/><Relationship Id="rId4" Type="http://schemas.openxmlformats.org/officeDocument/2006/relationships/hyperlink" Target="https://swcarpentry.github.io/git-novice/index.html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github.com/ResearchComputing/git_github_in_depth_short_cours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en/v2/Getting-Started-Installing-Gi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ithub.com/en/authentication/keeping-your-account-and-data-secure/managing-your-personal-access-token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ithub.com/en/authentication/connecting-to-github-with-ssh/generating-a-new-ssh-key-and-adding-it-to-the-ssh-agen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32473"/>
          <a:stretch/>
        </p:blipFill>
        <p:spPr>
          <a:xfrm>
            <a:off x="0" y="0"/>
            <a:ext cx="12192000" cy="46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467100" y="5135899"/>
            <a:ext cx="11301300" cy="9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latin typeface="Arial Black"/>
                <a:ea typeface="Arial Black"/>
                <a:cs typeface="Arial Black"/>
                <a:sym typeface="Arial Black"/>
              </a:rPr>
              <a:t>Git and GitHub In-depth</a:t>
            </a:r>
            <a:endParaRPr sz="3800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Started with Git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(local)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Hands on tutorial</a:t>
            </a:r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u="sng" dirty="0"/>
              <a:t>Goal: </a:t>
            </a:r>
            <a:r>
              <a:rPr lang="en-US" dirty="0"/>
              <a:t>Create a simple project that contains a markdown file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US" sz="2200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First let’s create a new directory for our project: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git_work</a:t>
            </a: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git_work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git-tutorial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tutotial</a:t>
            </a: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sz="22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Repository (Repo)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ED2A6-C8A9-F545-6BE4-15193587A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880599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A Git repository tracks and saves the history of all changes made.</a:t>
            </a:r>
          </a:p>
          <a:p>
            <a:pPr lvl="1"/>
            <a:r>
              <a:rPr lang="en-US" dirty="0"/>
              <a:t>All of this information is stored in “.git”, which is the repository folder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We can make a directory (folder) a Git repo using “git </a:t>
            </a:r>
            <a:r>
              <a:rPr lang="en-US" dirty="0" err="1"/>
              <a:t>init</a:t>
            </a:r>
            <a:r>
              <a:rPr lang="en-US" dirty="0"/>
              <a:t>”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Init</a:t>
            </a:r>
            <a:endParaRPr dirty="0"/>
          </a:p>
        </p:txBody>
      </p:sp>
      <p:sp>
        <p:nvSpPr>
          <p:cNvPr id="242" name="Google Shape;242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53494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In your “git-tutorial” directory run 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$ git 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init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000" dirty="0"/>
          </a:p>
          <a:p>
            <a:pPr indent="-368300">
              <a:spcBef>
                <a:spcPts val="0"/>
              </a:spcBef>
              <a:buSzPts val="2200"/>
            </a:pPr>
            <a:r>
              <a:rPr lang="en-US" sz="2600" dirty="0"/>
              <a:t>Git creates the "hidden" directory called “.git”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ls –a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lang="en-US" sz="1000" dirty="0"/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200" dirty="0"/>
              <a:t>Your directory is now a repo!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Git is now ready to to be used 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Allows us to tell Git what items to watch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500CB-FE3E-72DB-8799-AE076A7A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main branch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A5BA8-55F0-C0A3-C04C-CB1867689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1394" y="1593909"/>
            <a:ext cx="10892406" cy="4672668"/>
          </a:xfrm>
        </p:spPr>
        <p:txBody>
          <a:bodyPr>
            <a:normAutofit fontScale="92500" lnSpcReduction="10000"/>
          </a:bodyPr>
          <a:lstStyle/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Now that we </a:t>
            </a:r>
            <a:r>
              <a:rPr lang="en-US" dirty="0"/>
              <a:t>have a repo, we can create branches. Branches are a version of the repository. </a:t>
            </a:r>
            <a:endParaRPr lang="en-US" sz="2800" dirty="0"/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dirty="0"/>
              <a:t>It is customary to name the primary branch “main”</a:t>
            </a:r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sz="2800" dirty="0"/>
              <a:t>This can be done as follows (after an </a:t>
            </a:r>
            <a:r>
              <a:rPr lang="en-US" sz="2800" dirty="0" err="1"/>
              <a:t>init</a:t>
            </a:r>
            <a:r>
              <a:rPr lang="en-US" sz="2800" dirty="0"/>
              <a:t>)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2200"/>
              <a:buNone/>
            </a:pPr>
            <a:r>
              <a:rPr lang="en-US" sz="2800" dirty="0"/>
              <a:t>  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–b main </a:t>
            </a:r>
          </a:p>
          <a:p>
            <a:pPr marL="546100" indent="-457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2200"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You can switch between branches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2200"/>
              <a:buNone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&lt;branch-name&gt;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  <a:p>
            <a:pPr marL="546100" indent="-457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2200"/>
            </a:pPr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To list branches and see what branch you are on use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  <a:p>
            <a:pPr marL="889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2200"/>
              <a:buNone/>
            </a:pPr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branch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39A8C9-4182-DF89-36EE-1F0C4719AFD4}"/>
              </a:ext>
            </a:extLst>
          </p:cNvPr>
          <p:cNvGrpSpPr/>
          <p:nvPr/>
        </p:nvGrpSpPr>
        <p:grpSpPr>
          <a:xfrm>
            <a:off x="8202238" y="3272418"/>
            <a:ext cx="3604567" cy="1700406"/>
            <a:chOff x="6370576" y="3351613"/>
            <a:chExt cx="5094475" cy="2610400"/>
          </a:xfrm>
        </p:grpSpPr>
        <p:grpSp>
          <p:nvGrpSpPr>
            <p:cNvPr id="5" name="Google Shape;160;p22">
              <a:extLst>
                <a:ext uri="{FF2B5EF4-FFF2-40B4-BE49-F238E27FC236}">
                  <a16:creationId xmlns:a16="http://schemas.microsoft.com/office/drawing/2014/main" id="{F7EEB980-2099-B31D-E8A6-D3721B6189DD}"/>
                </a:ext>
              </a:extLst>
            </p:cNvPr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7" name="Google Shape;161;p22">
                <a:extLst>
                  <a:ext uri="{FF2B5EF4-FFF2-40B4-BE49-F238E27FC236}">
                    <a16:creationId xmlns:a16="http://schemas.microsoft.com/office/drawing/2014/main" id="{F06FB29F-F1B1-F275-E3A9-F95117362F4E}"/>
                  </a:ext>
                </a:extLst>
              </p:cNvPr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" name="Google Shape;162;p22">
                <a:extLst>
                  <a:ext uri="{FF2B5EF4-FFF2-40B4-BE49-F238E27FC236}">
                    <a16:creationId xmlns:a16="http://schemas.microsoft.com/office/drawing/2014/main" id="{A4E1BDAE-7C85-22A0-9B4A-03D870D23D83}"/>
                  </a:ext>
                </a:extLst>
              </p:cNvPr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163;p22">
              <a:extLst>
                <a:ext uri="{FF2B5EF4-FFF2-40B4-BE49-F238E27FC236}">
                  <a16:creationId xmlns:a16="http://schemas.microsoft.com/office/drawing/2014/main" id="{BA478662-0039-7A34-6F0F-B1E62381F526}"/>
                </a:ext>
              </a:extLst>
            </p:cNvPr>
            <p:cNvSpPr txBox="1"/>
            <p:nvPr/>
          </p:nvSpPr>
          <p:spPr>
            <a:xfrm>
              <a:off x="6416901" y="4841287"/>
              <a:ext cx="1008904" cy="7086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</a:t>
              </a: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192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add a file! 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FDDD4-B2BB-E9A5-2534-10B52A0E29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It is customary to add a </a:t>
            </a:r>
            <a:r>
              <a:rPr lang="en-US" dirty="0" err="1"/>
              <a:t>README.md</a:t>
            </a:r>
            <a:endParaRPr lang="en-US" dirty="0"/>
          </a:p>
          <a:p>
            <a:pPr lvl="1"/>
            <a:r>
              <a:rPr lang="en-US" dirty="0"/>
              <a:t>Description of repo and any helpful information</a:t>
            </a:r>
          </a:p>
          <a:p>
            <a:pPr marL="114300" indent="0">
              <a:buNone/>
            </a:pPr>
            <a:endParaRPr lang="en-US" sz="1000" dirty="0"/>
          </a:p>
          <a:p>
            <a:pPr marL="114300" indent="0">
              <a:buNone/>
            </a:pPr>
            <a:r>
              <a:rPr lang="en-US" dirty="0"/>
              <a:t>To add a </a:t>
            </a:r>
            <a:r>
              <a:rPr lang="en-US" dirty="0" err="1"/>
              <a:t>README.md</a:t>
            </a:r>
            <a:r>
              <a:rPr lang="en-US" dirty="0"/>
              <a:t>, in “git-tutorial” create and edit the file using nano (or an editor of your choice)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nano </a:t>
            </a:r>
            <a:r>
              <a:rPr kumimoji="0" lang="en-US" sz="28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Add anything you would like!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Be sure to save the file when you exit.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EE007-FCAF-565B-B1E1-4710E1612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Practices: Documentation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07837-1014-C150-6A9A-D757123D3F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b="0" i="0" u="none" strike="noStrike" baseline="0" dirty="0">
                <a:latin typeface="Calibri" panose="020F0502020204030204" pitchFamily="34" charset="0"/>
              </a:rPr>
              <a:t>Include documentation with your project in GitHub so that </a:t>
            </a:r>
            <a:r>
              <a:rPr lang="en-US" sz="2400" dirty="0">
                <a:latin typeface="Calibri" panose="020F0502020204030204" pitchFamily="34" charset="0"/>
              </a:rPr>
              <a:t>others (and you) know what your project is and how it should be used.</a:t>
            </a:r>
          </a:p>
          <a:p>
            <a:r>
              <a:rPr lang="en-US" sz="2400" b="0" i="0" u="none" strike="noStrike" baseline="0" dirty="0">
                <a:latin typeface="Calibri" panose="020F0502020204030204" pitchFamily="34" charset="0"/>
              </a:rPr>
              <a:t>A README.md (markdown) file can be included in your GitHub project and will display on the front page</a:t>
            </a:r>
          </a:p>
          <a:p>
            <a:r>
              <a:rPr lang="en-US" sz="2400" b="0" i="0" u="none" strike="noStrike" baseline="0" dirty="0">
                <a:latin typeface="Arial" panose="020B0604020202020204" pitchFamily="34" charset="0"/>
              </a:rPr>
              <a:t>What to include in a README:</a:t>
            </a:r>
            <a:endParaRPr lang="en-US" sz="2400" dirty="0">
              <a:latin typeface="Calibri" panose="020F0502020204030204" pitchFamily="34" charset="0"/>
            </a:endParaRP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What your project does 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How people can use it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Who you are and how to contact you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License information</a:t>
            </a:r>
          </a:p>
          <a:p>
            <a:r>
              <a:rPr lang="en-US" sz="2400" b="0" i="0" u="none" strike="noStrike" baseline="0" dirty="0">
                <a:latin typeface="Calibri" panose="020F0502020204030204" pitchFamily="34" charset="0"/>
              </a:rPr>
              <a:t>Lots of examples and templates available</a:t>
            </a:r>
          </a:p>
        </p:txBody>
      </p:sp>
    </p:spTree>
    <p:extLst>
      <p:ext uri="{BB962C8B-B14F-4D97-AF65-F5344CB8AC3E}">
        <p14:creationId xmlns:p14="http://schemas.microsoft.com/office/powerpoint/2010/main" val="2007339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6918" y="2930115"/>
            <a:ext cx="8398163" cy="67742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Git does not know about </a:t>
            </a:r>
            <a:r>
              <a:rPr lang="en-US" sz="3200" dirty="0" err="1"/>
              <a:t>README.md</a:t>
            </a:r>
            <a:r>
              <a:rPr lang="en-US" sz="3200" dirty="0"/>
              <a:t> yet!!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78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E90E-65CD-0A94-CC13-A34145B13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of Git Workflow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045F282-C445-96F7-6C4C-6A1C0A250548}"/>
              </a:ext>
            </a:extLst>
          </p:cNvPr>
          <p:cNvSpPr/>
          <p:nvPr/>
        </p:nvSpPr>
        <p:spPr>
          <a:xfrm>
            <a:off x="459299" y="2401348"/>
            <a:ext cx="2425117" cy="217065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Working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that you are currently working 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Are not tracked by Git!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EB4AA0F-15B4-0E62-7AF3-4ED2EE0CB2CE}"/>
              </a:ext>
            </a:extLst>
          </p:cNvPr>
          <p:cNvSpPr/>
          <p:nvPr/>
        </p:nvSpPr>
        <p:spPr>
          <a:xfrm>
            <a:off x="3197954" y="2401349"/>
            <a:ext cx="2584508" cy="217065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Staging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When Git starts tracking and saving your work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add”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99E654E-89E5-AF94-2B11-EF1946B25EA4}"/>
              </a:ext>
            </a:extLst>
          </p:cNvPr>
          <p:cNvSpPr/>
          <p:nvPr/>
        </p:nvSpPr>
        <p:spPr>
          <a:xfrm>
            <a:off x="8994046" y="2401349"/>
            <a:ext cx="2584508" cy="21706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GitHub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 and on GitHub!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using “git push”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D2BC8E8-51F4-F536-E098-E9CAB1BBB8D2}"/>
              </a:ext>
            </a:extLst>
          </p:cNvPr>
          <p:cNvSpPr/>
          <p:nvPr/>
        </p:nvSpPr>
        <p:spPr>
          <a:xfrm>
            <a:off x="6096000" y="2401349"/>
            <a:ext cx="2584508" cy="217065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Snapshot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All staged items are captured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Version of the repo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commit”</a:t>
            </a:r>
          </a:p>
        </p:txBody>
      </p:sp>
    </p:spTree>
    <p:extLst>
      <p:ext uri="{BB962C8B-B14F-4D97-AF65-F5344CB8AC3E}">
        <p14:creationId xmlns:p14="http://schemas.microsoft.com/office/powerpoint/2010/main" val="88261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Status</a:t>
            </a:r>
            <a:endParaRPr/>
          </a:p>
        </p:txBody>
      </p:sp>
      <p:sp>
        <p:nvSpPr>
          <p:cNvPr id="256" name="Google Shape;256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status command </a:t>
            </a:r>
            <a:r>
              <a:rPr lang="en-US" sz="2400" b="1" dirty="0"/>
              <a:t>displays the state of the working and staging area</a:t>
            </a:r>
            <a:r>
              <a:rPr lang="en-US" sz="2400" dirty="0"/>
              <a:t>. </a:t>
            </a:r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lang="en-US" sz="2400" dirty="0"/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see what area </a:t>
            </a:r>
            <a:r>
              <a:rPr lang="en-US" sz="2400" dirty="0" err="1"/>
              <a:t>README.md</a:t>
            </a:r>
            <a:r>
              <a:rPr lang="en-US" sz="2400" dirty="0"/>
              <a:t> is in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status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800100"/>
            <a:r>
              <a:rPr lang="en-US" sz="2400" dirty="0"/>
              <a:t>We see it is an untracked file, so it is in the working area</a:t>
            </a:r>
            <a:endParaRPr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Git and GitHub In-depth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997089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5E2605-18FB-6BB6-00BB-A7C3E7C800DF}"/>
              </a:ext>
            </a:extLst>
          </p:cNvPr>
          <p:cNvSpPr txBox="1"/>
          <p:nvPr/>
        </p:nvSpPr>
        <p:spPr>
          <a:xfrm>
            <a:off x="515574" y="4674018"/>
            <a:ext cx="1083822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hlinkClick r:id="rId5"/>
              </a:rPr>
              <a:t>https://github.com/ResearchComputing/git_github_in_depth_short_course</a:t>
            </a:r>
            <a:r>
              <a:rPr lang="en-US" sz="2500" dirty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Survey: </a:t>
            </a:r>
            <a:r>
              <a:rPr lang="en-US" sz="2500" dirty="0">
                <a:hlinkClick r:id="rId6"/>
              </a:rPr>
              <a:t>http://tinyurl.com/curc-survey18</a:t>
            </a:r>
            <a:r>
              <a:rPr lang="en-US" sz="2500" dirty="0"/>
              <a:t> </a:t>
            </a:r>
          </a:p>
        </p:txBody>
      </p:sp>
      <p:pic>
        <p:nvPicPr>
          <p:cNvPr id="6" name="Picture 5" descr="A qr code with black squares&#10;&#10;Description automatically generated">
            <a:extLst>
              <a:ext uri="{FF2B5EF4-FFF2-40B4-BE49-F238E27FC236}">
                <a16:creationId xmlns:a16="http://schemas.microsoft.com/office/drawing/2014/main" id="{E12CEF4C-A7FD-1017-2FE7-4072182F44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4926" y="1541494"/>
            <a:ext cx="3045321" cy="301694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6DCBB-D417-919A-256D-19FC4BB63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6902" y="3037324"/>
            <a:ext cx="8918196" cy="783351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What if you don’t want Git to track something?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29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r>
              <a:rPr lang="en-US" dirty="0" err="1"/>
              <a:t>gitignore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63651-3D80-DE5E-485A-386C57860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We can add a file named “.</a:t>
            </a:r>
            <a:r>
              <a:rPr lang="en-US" dirty="0" err="1"/>
              <a:t>gitignore</a:t>
            </a:r>
            <a:r>
              <a:rPr lang="en-US" dirty="0"/>
              <a:t>” to our repo</a:t>
            </a:r>
          </a:p>
          <a:p>
            <a:r>
              <a:rPr lang="en-US" dirty="0"/>
              <a:t>Specifies what items (files, directories, etc.) should never be tracked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Let’s create a file to ignore!</a:t>
            </a:r>
          </a:p>
          <a:p>
            <a:pPr marL="114300" indent="0">
              <a:buNone/>
            </a:pP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echo "Super secret stuff" &gt;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confidential_data.txt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Add “.</a:t>
            </a:r>
            <a:r>
              <a:rPr lang="en-US" dirty="0" err="1"/>
              <a:t>gitignore</a:t>
            </a:r>
            <a:r>
              <a:rPr lang="en-US" dirty="0"/>
              <a:t>” to “git-tutorial” and put “</a:t>
            </a:r>
            <a:r>
              <a:rPr lang="en-US" dirty="0" err="1"/>
              <a:t>confidential_data.txt</a:t>
            </a:r>
            <a:r>
              <a:rPr lang="en-US" dirty="0"/>
              <a:t>” in it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$ echo </a:t>
            </a: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confidential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data.txt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&gt; .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gitignore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437F9-B2BE-F8A5-346A-A5ED56A0D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1459" y="3062491"/>
            <a:ext cx="8549081" cy="733017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400" dirty="0"/>
              <a:t>Let’s add our files to the staging area now!</a:t>
            </a:r>
          </a:p>
        </p:txBody>
      </p:sp>
    </p:spTree>
    <p:extLst>
      <p:ext uri="{BB962C8B-B14F-4D97-AF65-F5344CB8AC3E}">
        <p14:creationId xmlns:p14="http://schemas.microsoft.com/office/powerpoint/2010/main" val="35193224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75F0C-B55F-007F-72A1-ECA5A9B97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789"/>
            <a:ext cx="10515600" cy="1325563"/>
          </a:xfrm>
        </p:spPr>
        <p:txBody>
          <a:bodyPr/>
          <a:lstStyle/>
          <a:p>
            <a:r>
              <a:rPr lang="en-US" dirty="0"/>
              <a:t>Git Add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EA4C4-A036-D32F-8292-23D862552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99623"/>
            <a:ext cx="10515600" cy="3895684"/>
          </a:xfrm>
        </p:spPr>
        <p:txBody>
          <a:bodyPr/>
          <a:lstStyle/>
          <a:p>
            <a:pPr marL="114300" indent="0">
              <a:buNone/>
            </a:pPr>
            <a:r>
              <a:rPr lang="en-US" sz="2800" dirty="0"/>
              <a:t>The git add command </a:t>
            </a:r>
            <a:r>
              <a:rPr lang="en-US" sz="2800" b="1" dirty="0"/>
              <a:t>adds a change in the working area to the staging area</a:t>
            </a:r>
          </a:p>
          <a:p>
            <a:pPr marL="114300" indent="0">
              <a:buNone/>
            </a:pPr>
            <a:endParaRPr lang="en-US" sz="800" b="1" dirty="0"/>
          </a:p>
          <a:p>
            <a:pPr marL="114300" indent="0">
              <a:buNone/>
            </a:pPr>
            <a:r>
              <a:rPr lang="en-US" dirty="0"/>
              <a:t>Let’s add our </a:t>
            </a:r>
            <a:r>
              <a:rPr lang="en-US" dirty="0" err="1"/>
              <a:t>README.md</a:t>
            </a:r>
            <a:r>
              <a:rPr lang="en-US" dirty="0"/>
              <a:t> to the staging area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$ git add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r>
              <a:rPr lang="en-US" sz="2400" dirty="0"/>
              <a:t>or add everything in the current directory </a:t>
            </a:r>
          </a:p>
          <a:p>
            <a:pPr marL="114300" indent="0">
              <a:buNone/>
            </a:pPr>
            <a:r>
              <a:rPr lang="en-US" sz="2400" dirty="0"/>
              <a:t>      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add .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cs typeface="Consolas"/>
                <a:sym typeface="Consolas"/>
              </a:rPr>
              <a:t>Anytime a change is made, you need to do a git add (to track them)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002AAA6-C9A6-BD8F-E6B4-C7F387D38A75}"/>
              </a:ext>
            </a:extLst>
          </p:cNvPr>
          <p:cNvSpPr/>
          <p:nvPr/>
        </p:nvSpPr>
        <p:spPr>
          <a:xfrm>
            <a:off x="1513401" y="5176009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B710B72-9D13-9264-323E-1FFDAA08073A}"/>
              </a:ext>
            </a:extLst>
          </p:cNvPr>
          <p:cNvSpPr/>
          <p:nvPr/>
        </p:nvSpPr>
        <p:spPr>
          <a:xfrm>
            <a:off x="3868023" y="5171027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DDCF037-D17E-BE41-F74B-B0C6BB52240A}"/>
              </a:ext>
            </a:extLst>
          </p:cNvPr>
          <p:cNvSpPr/>
          <p:nvPr/>
        </p:nvSpPr>
        <p:spPr>
          <a:xfrm>
            <a:off x="8577267" y="5171027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09DB672-FBDD-11AD-FB3E-2CA86506400E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948616" y="5468836"/>
            <a:ext cx="919407" cy="498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61D3AE-F53B-E43D-C604-8CD46B0E7A59}"/>
              </a:ext>
            </a:extLst>
          </p:cNvPr>
          <p:cNvCxnSpPr>
            <a:cxnSpLocks/>
            <a:stCxn id="5" idx="3"/>
            <a:endCxn id="19" idx="1"/>
          </p:cNvCxnSpPr>
          <p:nvPr/>
        </p:nvCxnSpPr>
        <p:spPr>
          <a:xfrm>
            <a:off x="5303238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694E178-E8A2-A1A7-338E-BD81B6D06468}"/>
              </a:ext>
            </a:extLst>
          </p:cNvPr>
          <p:cNvSpPr txBox="1"/>
          <p:nvPr/>
        </p:nvSpPr>
        <p:spPr>
          <a:xfrm>
            <a:off x="3011665" y="5479321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D7EDBFA-9FFB-AF12-5862-F4142FF9537A}"/>
              </a:ext>
            </a:extLst>
          </p:cNvPr>
          <p:cNvSpPr/>
          <p:nvPr/>
        </p:nvSpPr>
        <p:spPr>
          <a:xfrm>
            <a:off x="6222645" y="5171027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A612B2-DF9F-0CAD-CE41-249EDA815FB8}"/>
              </a:ext>
            </a:extLst>
          </p:cNvPr>
          <p:cNvCxnSpPr>
            <a:cxnSpLocks/>
            <a:stCxn id="19" idx="3"/>
            <a:endCxn id="6" idx="1"/>
          </p:cNvCxnSpPr>
          <p:nvPr/>
        </p:nvCxnSpPr>
        <p:spPr>
          <a:xfrm>
            <a:off x="7657860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9532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Commit</a:t>
            </a:r>
            <a:endParaRPr/>
          </a:p>
        </p:txBody>
      </p:sp>
      <p:sp>
        <p:nvSpPr>
          <p:cNvPr id="308" name="Google Shape;308;p39"/>
          <p:cNvSpPr txBox="1">
            <a:spLocks noGrp="1"/>
          </p:cNvSpPr>
          <p:nvPr>
            <p:ph type="body" idx="1"/>
          </p:nvPr>
        </p:nvSpPr>
        <p:spPr>
          <a:xfrm>
            <a:off x="838200" y="1551975"/>
            <a:ext cx="10515600" cy="307087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commit command </a:t>
            </a:r>
            <a:r>
              <a:rPr lang="en-US" sz="2400" b="1" dirty="0"/>
              <a:t>captures a snapshot of all staged items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can be thought of as a version of the repo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should be accompanied with a brief message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endParaRPr lang="en-US" sz="2400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commit our staged item!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commit -m ‘Create repo, add </a:t>
            </a:r>
            <a:r>
              <a:rPr lang="en-US" sz="2400" dirty="0" err="1">
                <a:solidFill>
                  <a:schemeClr val="accent5"/>
                </a:solidFill>
              </a:rPr>
              <a:t>README.md</a:t>
            </a:r>
            <a:r>
              <a:rPr lang="en-US" sz="2400" dirty="0">
                <a:solidFill>
                  <a:schemeClr val="accent5"/>
                </a:solidFill>
              </a:rPr>
              <a:t>, add .</a:t>
            </a:r>
            <a:r>
              <a:rPr lang="en-US" sz="2400" dirty="0" err="1">
                <a:solidFill>
                  <a:schemeClr val="accent5"/>
                </a:solidFill>
              </a:rPr>
              <a:t>gitignore</a:t>
            </a:r>
            <a:r>
              <a:rPr lang="en-US" sz="2400" dirty="0">
                <a:solidFill>
                  <a:schemeClr val="accent5"/>
                </a:solidFill>
              </a:rPr>
              <a:t>’</a:t>
            </a:r>
            <a:endParaRPr sz="2400" dirty="0">
              <a:solidFill>
                <a:schemeClr val="accent5"/>
              </a:solidFill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status		</a:t>
            </a:r>
            <a:endParaRPr sz="2400" dirty="0">
              <a:solidFill>
                <a:schemeClr val="accent5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BCE69A2-6AF1-6A99-171C-5485A7B35044}"/>
              </a:ext>
            </a:extLst>
          </p:cNvPr>
          <p:cNvSpPr/>
          <p:nvPr/>
        </p:nvSpPr>
        <p:spPr>
          <a:xfrm>
            <a:off x="838200" y="4877413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81B9EA5-8452-0780-25C1-A49F3042B120}"/>
              </a:ext>
            </a:extLst>
          </p:cNvPr>
          <p:cNvSpPr/>
          <p:nvPr/>
        </p:nvSpPr>
        <p:spPr>
          <a:xfrm>
            <a:off x="3548883" y="4875838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DC82E2C-8F44-AA83-6FC1-50D2B6AE4BF2}"/>
              </a:ext>
            </a:extLst>
          </p:cNvPr>
          <p:cNvSpPr/>
          <p:nvPr/>
        </p:nvSpPr>
        <p:spPr>
          <a:xfrm>
            <a:off x="8970249" y="4877413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FAF862B-8F12-6356-A88C-BFA3226BAB76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B1F98E1-93DD-8BF3-6F3D-85D6C4909099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FC250A-EBA4-C12F-D0D7-62003918DD3E}"/>
              </a:ext>
            </a:extLst>
          </p:cNvPr>
          <p:cNvSpPr txBox="1"/>
          <p:nvPr/>
        </p:nvSpPr>
        <p:spPr>
          <a:xfrm>
            <a:off x="2550313" y="5173647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8FC495B-7365-3F98-C436-377CB1CAE5DC}"/>
              </a:ext>
            </a:extLst>
          </p:cNvPr>
          <p:cNvSpPr/>
          <p:nvPr/>
        </p:nvSpPr>
        <p:spPr>
          <a:xfrm>
            <a:off x="6259566" y="4877413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5612DF-B0A6-ACA6-48DC-FA3366E72F9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5175222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CF54C8-DD9E-77D2-FABD-557CC267C485}"/>
              </a:ext>
            </a:extLst>
          </p:cNvPr>
          <p:cNvSpPr txBox="1"/>
          <p:nvPr/>
        </p:nvSpPr>
        <p:spPr>
          <a:xfrm>
            <a:off x="5121534" y="5163679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61AA-C20A-EDF6-2BD2-7B4D4F4FD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practice – add, commit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6AA74-25E9-B785-BE1A-793C4C2E7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 add </a:t>
            </a:r>
          </a:p>
          <a:p>
            <a:pPr lvl="1"/>
            <a:r>
              <a:rPr lang="en-US" dirty="0"/>
              <a:t>Can be performed as much as you want</a:t>
            </a:r>
          </a:p>
          <a:p>
            <a:pPr lvl="1"/>
            <a:r>
              <a:rPr lang="en-US" dirty="0"/>
              <a:t>Doesn’t need to be done after every change</a:t>
            </a:r>
          </a:p>
          <a:p>
            <a:r>
              <a:rPr lang="en-US" dirty="0"/>
              <a:t>git commit </a:t>
            </a:r>
          </a:p>
          <a:p>
            <a:pPr lvl="1"/>
            <a:r>
              <a:rPr lang="en-US" dirty="0"/>
              <a:t>Always include a comment!!</a:t>
            </a:r>
          </a:p>
          <a:p>
            <a:pPr lvl="1"/>
            <a:r>
              <a:rPr lang="en-US" dirty="0"/>
              <a:t>Bundle common staged items together</a:t>
            </a:r>
          </a:p>
          <a:p>
            <a:pPr lvl="1"/>
            <a:r>
              <a:rPr lang="en-US" dirty="0"/>
              <a:t>Try not to put too many things in a commit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3543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Log</a:t>
            </a:r>
            <a:endParaRPr/>
          </a:p>
        </p:txBody>
      </p:sp>
      <p:sp>
        <p:nvSpPr>
          <p:cNvPr id="321" name="Google Shape;321;p40"/>
          <p:cNvSpPr txBox="1">
            <a:spLocks noGrp="1"/>
          </p:cNvSpPr>
          <p:nvPr>
            <p:ph type="body" idx="1"/>
          </p:nvPr>
        </p:nvSpPr>
        <p:spPr>
          <a:xfrm>
            <a:off x="838200" y="2272950"/>
            <a:ext cx="10515600" cy="231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command git log </a:t>
            </a:r>
            <a:r>
              <a:rPr lang="en-US" sz="2400" b="1" dirty="0"/>
              <a:t>lists the commits made in that repository</a:t>
            </a:r>
            <a:r>
              <a:rPr lang="en-US" sz="2400" dirty="0"/>
              <a:t> </a:t>
            </a:r>
          </a:p>
          <a:p>
            <a:pPr marL="419100">
              <a:buSzPts val="2400"/>
            </a:pPr>
            <a:r>
              <a:rPr lang="en-US" sz="2400" dirty="0"/>
              <a:t>Lists the most recent commits first</a:t>
            </a: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</a:rPr>
              <a:t>$ git log</a:t>
            </a: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98770" y="3050157"/>
            <a:ext cx="8794459" cy="498885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dirty="0"/>
              <a:t>All changes and files are only locally stored right now!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712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GitHub we go!</a:t>
            </a: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49" name="Google Shape;349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When you first create a repo locally, you will need to setup a new repository on GitHub too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to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https://github.com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Sign in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on “Create New Repository” or just “New”</a:t>
            </a:r>
            <a:endParaRPr dirty="0"/>
          </a:p>
        </p:txBody>
      </p:sp>
      <p:pic>
        <p:nvPicPr>
          <p:cNvPr id="350" name="Google Shape;3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9510" y="4293275"/>
            <a:ext cx="5200650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Goals</a:t>
            </a:r>
            <a:endParaRPr dirty="0"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45921" y="1439509"/>
            <a:ext cx="10515600" cy="167793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900" dirty="0"/>
              <a:t>Convince you that basic Git/GitHub fluency is: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Easy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Practical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An extremely important tool in your tool belt!</a:t>
            </a:r>
            <a:endParaRPr sz="29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838200" y="29129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Goals</a:t>
            </a:r>
            <a:endParaRPr dirty="0"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5711" y="1415416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9293" y="3688565"/>
            <a:ext cx="1657475" cy="1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42;p32">
            <a:extLst>
              <a:ext uri="{FF2B5EF4-FFF2-40B4-BE49-F238E27FC236}">
                <a16:creationId xmlns:a16="http://schemas.microsoft.com/office/drawing/2014/main" id="{BD9FDA68-89FC-2E13-BA71-9F201A422704}"/>
              </a:ext>
            </a:extLst>
          </p:cNvPr>
          <p:cNvSpPr txBox="1">
            <a:spLocks/>
          </p:cNvSpPr>
          <p:nvPr/>
        </p:nvSpPr>
        <p:spPr>
          <a:xfrm>
            <a:off x="838200" y="4011415"/>
            <a:ext cx="10515600" cy="183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800" dirty="0"/>
              <a:t>Learn basic Git and GitHub fluency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Creating a repo, add, commit, pull, clone, push </a:t>
            </a:r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8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Collaboration in GitHub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Forks, Pull Requests, Issues</a:t>
            </a:r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endParaRPr lang="en-US" dirty="0">
              <a:solidFill>
                <a:schemeClr val="tx1"/>
              </a:solidFill>
              <a:latin typeface="+mn-lt"/>
              <a:ea typeface="Consolas"/>
              <a:cs typeface="Consolas"/>
              <a:sym typeface="Consolas"/>
            </a:endParaRP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endParaRPr lang="en-US" dirty="0"/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endParaRPr lang="en-US" sz="2600" dirty="0">
              <a:solidFill>
                <a:schemeClr val="tx1"/>
              </a:solidFill>
              <a:latin typeface="+mn-lt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Repo in GitHub</a:t>
            </a:r>
            <a:endParaRPr/>
          </a:p>
        </p:txBody>
      </p:sp>
      <p:sp>
        <p:nvSpPr>
          <p:cNvPr id="357" name="Google Shape;357;p45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270443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Name your repo, I chose “git-tutorial”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Don’t add a README or a .</a:t>
            </a:r>
            <a:r>
              <a:rPr lang="en-US" dirty="0" err="1"/>
              <a:t>gitignore</a:t>
            </a:r>
            <a:r>
              <a:rPr lang="en-US" dirty="0"/>
              <a:t>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“Create repository”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 have set everything up in the previous slides, we only need to copy the </a:t>
            </a:r>
            <a:r>
              <a:rPr lang="en-US" dirty="0" err="1"/>
              <a:t>ssh</a:t>
            </a:r>
            <a:r>
              <a:rPr lang="en-US" dirty="0"/>
              <a:t> link!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1B55D6-AE60-BA09-2ED1-776A0B03C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796" y="4634859"/>
            <a:ext cx="7626408" cy="906723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Linking local repo to GitHub repo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2021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Remote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6"/>
          <p:cNvSpPr txBox="1">
            <a:spLocks noGrp="1"/>
          </p:cNvSpPr>
          <p:nvPr>
            <p:ph type="body" idx="1"/>
          </p:nvPr>
        </p:nvSpPr>
        <p:spPr>
          <a:xfrm>
            <a:off x="478171" y="1213225"/>
            <a:ext cx="11148969" cy="52796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r>
              <a:rPr lang="en-US" sz="3100" dirty="0"/>
              <a:t>Used to identify the remote (e.g. GitHub) repos are linked to your local repo</a:t>
            </a:r>
          </a:p>
          <a:p>
            <a:pPr>
              <a:spcAft>
                <a:spcPts val="1200"/>
              </a:spcAft>
            </a:pPr>
            <a:r>
              <a:rPr lang="en-US" sz="31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Used to link remote repos to your local repo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spcAft>
                <a:spcPts val="1200"/>
              </a:spcAft>
              <a:buNone/>
            </a:pPr>
            <a:r>
              <a:rPr lang="en-US" sz="31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To view currently linked remote repos:</a:t>
            </a:r>
          </a:p>
          <a:p>
            <a:pPr marL="114300" indent="0">
              <a:spcAft>
                <a:spcPts val="120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-v</a:t>
            </a: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</a:p>
          <a:p>
            <a:pPr marL="114300" indent="0">
              <a:spcAft>
                <a:spcPts val="1200"/>
              </a:spcAft>
              <a:buNone/>
            </a:pPr>
            <a:r>
              <a:rPr lang="en-US" sz="3100" dirty="0"/>
              <a:t>To link our remote repository:</a:t>
            </a:r>
          </a:p>
          <a:p>
            <a:pPr>
              <a:spcAft>
                <a:spcPts val="1200"/>
              </a:spcAft>
            </a:pPr>
            <a:r>
              <a:rPr lang="en-US" sz="3100" dirty="0"/>
              <a:t>When using an SSH key do:</a:t>
            </a:r>
            <a:endParaRPr sz="3100" dirty="0"/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origin git@github.com:&lt;user&gt;/git-</a:t>
            </a:r>
            <a:r>
              <a:rPr lang="en-US" sz="26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lang="en-US" sz="26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spcAft>
                <a:spcPts val="1200"/>
              </a:spcAft>
            </a:pPr>
            <a:r>
              <a:rPr lang="en-US" sz="3100" dirty="0">
                <a:sym typeface="Consolas"/>
              </a:rPr>
              <a:t>When using a Personal Access Token do: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origin https://</a:t>
            </a:r>
            <a:r>
              <a:rPr lang="en-US" sz="26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github.com</a:t>
            </a:r>
            <a:r>
              <a:rPr lang="en-US" sz="2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/&lt;user&gt;/git-</a:t>
            </a:r>
            <a:r>
              <a:rPr lang="en-US" sz="26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lang="en-US" sz="26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Sending local changes to GitHub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81600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body" idx="1"/>
          </p:nvPr>
        </p:nvSpPr>
        <p:spPr>
          <a:xfrm>
            <a:off x="703976" y="1490065"/>
            <a:ext cx="10515600" cy="289737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6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b="1" dirty="0"/>
              <a:t>Uploads local repository content to a remote repository </a:t>
            </a: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Pushing is how you transfer commits from your local repo to a remote repo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&lt;name of remote repo&gt; &lt;branch&gt; </a:t>
            </a:r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origin main 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CBF5EA3-2858-CFF6-6C96-5C70120217E8}"/>
              </a:ext>
            </a:extLst>
          </p:cNvPr>
          <p:cNvSpPr/>
          <p:nvPr/>
        </p:nvSpPr>
        <p:spPr>
          <a:xfrm>
            <a:off x="838200" y="4692855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7945AD7-0C45-E8BF-0225-78515BAA10DC}"/>
              </a:ext>
            </a:extLst>
          </p:cNvPr>
          <p:cNvSpPr/>
          <p:nvPr/>
        </p:nvSpPr>
        <p:spPr>
          <a:xfrm>
            <a:off x="3548883" y="4691280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2FD8E3-FCC9-3451-06DD-56E768424211}"/>
              </a:ext>
            </a:extLst>
          </p:cNvPr>
          <p:cNvSpPr/>
          <p:nvPr/>
        </p:nvSpPr>
        <p:spPr>
          <a:xfrm>
            <a:off x="8970249" y="4692855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FDEB8-6A4E-CEEC-F9F9-EFCB254E77B0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336F05-A55C-5547-EA09-26C92709F56A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D0D3F07-760B-8F78-71FA-AE9E08449F31}"/>
              </a:ext>
            </a:extLst>
          </p:cNvPr>
          <p:cNvSpPr txBox="1"/>
          <p:nvPr/>
        </p:nvSpPr>
        <p:spPr>
          <a:xfrm>
            <a:off x="2550313" y="4989089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3E94E8E-7F37-DDC4-8186-C41F4858D749}"/>
              </a:ext>
            </a:extLst>
          </p:cNvPr>
          <p:cNvSpPr/>
          <p:nvPr/>
        </p:nvSpPr>
        <p:spPr>
          <a:xfrm>
            <a:off x="6259566" y="4692855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8678B4-326D-A314-124A-56042CE10F4F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4990664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764E11D-4488-1F91-7CCB-744F4C4D611E}"/>
              </a:ext>
            </a:extLst>
          </p:cNvPr>
          <p:cNvSpPr txBox="1"/>
          <p:nvPr/>
        </p:nvSpPr>
        <p:spPr>
          <a:xfrm>
            <a:off x="5121534" y="4979121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9FFCBB-E61E-B0E7-AC10-F0344CC8CECB}"/>
              </a:ext>
            </a:extLst>
          </p:cNvPr>
          <p:cNvSpPr txBox="1"/>
          <p:nvPr/>
        </p:nvSpPr>
        <p:spPr>
          <a:xfrm>
            <a:off x="7926794" y="4996692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push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88" name="Google Shape;388;p48"/>
          <p:cNvSpPr txBox="1">
            <a:spLocks noGrp="1"/>
          </p:cNvSpPr>
          <p:nvPr>
            <p:ph type="body" idx="1"/>
          </p:nvPr>
        </p:nvSpPr>
        <p:spPr>
          <a:xfrm>
            <a:off x="838200" y="1582344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back to GitHub and refresh your page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should see the files we have added (and not the ones we’ve ignored)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Some cool features!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look at our commits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directly edit/commit in the browser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Let’s do that! Let’s something and commit it on GitHub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But now our remote repo is one commit ahead of our local one…</a:t>
            </a:r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Fetch &amp; Merge</a:t>
            </a:r>
            <a:endParaRPr/>
          </a:p>
        </p:txBody>
      </p:sp>
      <p:sp>
        <p:nvSpPr>
          <p:cNvPr id="395" name="Google Shape;395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fetch retrieves the changes from the remote repo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fetch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merge combines two branches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merge origin/main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600" dirty="0">
                <a:solidFill>
                  <a:srgbClr val="FF0000"/>
                </a:solidFill>
              </a:rPr>
              <a:t>There’s an easier way!</a:t>
            </a:r>
            <a:endParaRPr sz="3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Pull</a:t>
            </a:r>
            <a:endParaRPr/>
          </a:p>
        </p:txBody>
      </p:sp>
      <p:sp>
        <p:nvSpPr>
          <p:cNvPr id="402" name="Google Shape;402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Git pull combines the fetch and merge commands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&lt;name of remote repo&gt; &lt;branch&gt;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origin main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u="sng" dirty="0">
                <a:solidFill>
                  <a:srgbClr val="FF0000"/>
                </a:solidFill>
                <a:latin typeface="+mn-lt"/>
                <a:ea typeface="Consolas"/>
                <a:cs typeface="Consolas"/>
                <a:sym typeface="Consolas"/>
              </a:rPr>
              <a:t>IMPORTANT! 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Make sure no commits have been done on local branch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It is fine to have staged items (git add)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ALWAYS do git pull before any commits!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Advanced topic:</a:t>
            </a:r>
            <a:br>
              <a:rPr lang="en-US" dirty="0"/>
            </a:br>
            <a:r>
              <a:rPr lang="en-US" dirty="0"/>
              <a:t>Collaboration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2705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FC94BB5-3645-1462-F5E5-6F58C2EA6A44}"/>
              </a:ext>
            </a:extLst>
          </p:cNvPr>
          <p:cNvSpPr/>
          <p:nvPr/>
        </p:nvSpPr>
        <p:spPr>
          <a:xfrm>
            <a:off x="2478890" y="4528590"/>
            <a:ext cx="1421991" cy="1325563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Central Repo</a:t>
            </a:r>
          </a:p>
          <a:p>
            <a:pPr algn="ctr"/>
            <a:r>
              <a:rPr lang="en-US" dirty="0"/>
              <a:t>(upstream)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0965642-DEFD-D834-D393-B9AE2C9E15AC}"/>
              </a:ext>
            </a:extLst>
          </p:cNvPr>
          <p:cNvCxnSpPr>
            <a:cxnSpLocks/>
            <a:stCxn id="12" idx="3"/>
            <a:endCxn id="25" idx="1"/>
          </p:cNvCxnSpPr>
          <p:nvPr/>
        </p:nvCxnSpPr>
        <p:spPr>
          <a:xfrm>
            <a:off x="3900881" y="5191372"/>
            <a:ext cx="323564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BCB05C59-F2F5-9F1B-8E9A-6F1CB13BA886}"/>
              </a:ext>
            </a:extLst>
          </p:cNvPr>
          <p:cNvSpPr/>
          <p:nvPr/>
        </p:nvSpPr>
        <p:spPr>
          <a:xfrm>
            <a:off x="3104816" y="3903308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CFC1F82-9786-16CB-04A1-F6BFCD7A61E5}"/>
              </a:ext>
            </a:extLst>
          </p:cNvPr>
          <p:cNvSpPr/>
          <p:nvPr/>
        </p:nvSpPr>
        <p:spPr>
          <a:xfrm>
            <a:off x="3104816" y="3280802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30EB67-804C-B579-D39D-7F430486963A}"/>
              </a:ext>
            </a:extLst>
          </p:cNvPr>
          <p:cNvSpPr/>
          <p:nvPr/>
        </p:nvSpPr>
        <p:spPr>
          <a:xfrm>
            <a:off x="3104816" y="2686750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8728EBC2-BA96-929F-D596-42EE9C770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676" y="5191371"/>
            <a:ext cx="578417" cy="594263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0D364FFE-24C9-3C32-E297-C61FA9F2AE94}"/>
              </a:ext>
            </a:extLst>
          </p:cNvPr>
          <p:cNvSpPr/>
          <p:nvPr/>
        </p:nvSpPr>
        <p:spPr>
          <a:xfrm>
            <a:off x="7136523" y="4528590"/>
            <a:ext cx="1421991" cy="132556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Your Forked Repo</a:t>
            </a:r>
          </a:p>
        </p:txBody>
      </p:sp>
      <p:pic>
        <p:nvPicPr>
          <p:cNvPr id="26" name="Picture 25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57CFCDDB-72FA-0E82-73AF-5B5B092E4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309" y="5191370"/>
            <a:ext cx="578417" cy="59426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A75479E-879E-7FB7-5D05-28FCDB596451}"/>
              </a:ext>
            </a:extLst>
          </p:cNvPr>
          <p:cNvSpPr txBox="1"/>
          <p:nvPr/>
        </p:nvSpPr>
        <p:spPr>
          <a:xfrm>
            <a:off x="5233476" y="5334612"/>
            <a:ext cx="570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Fork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A3E89A-581B-FB5D-EFA8-99503F199125}"/>
              </a:ext>
            </a:extLst>
          </p:cNvPr>
          <p:cNvCxnSpPr>
            <a:cxnSpLocks/>
            <a:stCxn id="18" idx="0"/>
            <a:endCxn id="19" idx="4"/>
          </p:cNvCxnSpPr>
          <p:nvPr/>
        </p:nvCxnSpPr>
        <p:spPr>
          <a:xfrm flipV="1">
            <a:off x="3247429" y="3540861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EEF7969-8AB5-4BFC-A238-FE193D57E332}"/>
              </a:ext>
            </a:extLst>
          </p:cNvPr>
          <p:cNvCxnSpPr>
            <a:cxnSpLocks/>
            <a:stCxn id="19" idx="0"/>
            <a:endCxn id="20" idx="4"/>
          </p:cNvCxnSpPr>
          <p:nvPr/>
        </p:nvCxnSpPr>
        <p:spPr>
          <a:xfrm flipV="1">
            <a:off x="3247429" y="2946809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9E844C5-D864-6768-37F0-2B977CC5FBF6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3247429" y="3536526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15C8A27-9619-E109-AF57-B846836957D3}"/>
              </a:ext>
            </a:extLst>
          </p:cNvPr>
          <p:cNvSpPr txBox="1"/>
          <p:nvPr/>
        </p:nvSpPr>
        <p:spPr>
          <a:xfrm>
            <a:off x="2656450" y="4163367"/>
            <a:ext cx="11819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Branch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02083-8C80-E38F-0064-1644D7368F68}"/>
              </a:ext>
            </a:extLst>
          </p:cNvPr>
          <p:cNvSpPr txBox="1"/>
          <p:nvPr/>
        </p:nvSpPr>
        <p:spPr>
          <a:xfrm>
            <a:off x="7023142" y="4207178"/>
            <a:ext cx="1612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Your Main Branch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AFA8C34-AACF-B820-B662-EE825929A908}"/>
              </a:ext>
            </a:extLst>
          </p:cNvPr>
          <p:cNvSpPr/>
          <p:nvPr/>
        </p:nvSpPr>
        <p:spPr>
          <a:xfrm>
            <a:off x="7644658" y="3903308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D6D965C-3D5E-3A82-57ED-A7357B98A2CC}"/>
              </a:ext>
            </a:extLst>
          </p:cNvPr>
          <p:cNvSpPr/>
          <p:nvPr/>
        </p:nvSpPr>
        <p:spPr>
          <a:xfrm>
            <a:off x="7644658" y="3280802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2BCDB3D-D0BE-94A9-B49A-B095B6189E69}"/>
              </a:ext>
            </a:extLst>
          </p:cNvPr>
          <p:cNvSpPr/>
          <p:nvPr/>
        </p:nvSpPr>
        <p:spPr>
          <a:xfrm>
            <a:off x="7644658" y="2686750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EA1D7DE-C955-9862-22F2-60A700664779}"/>
              </a:ext>
            </a:extLst>
          </p:cNvPr>
          <p:cNvCxnSpPr>
            <a:cxnSpLocks/>
            <a:stCxn id="53" idx="0"/>
            <a:endCxn id="54" idx="4"/>
          </p:cNvCxnSpPr>
          <p:nvPr/>
        </p:nvCxnSpPr>
        <p:spPr>
          <a:xfrm flipV="1">
            <a:off x="7787271" y="3540861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666E0D5-197D-7C98-4ADA-FC6938EAE182}"/>
              </a:ext>
            </a:extLst>
          </p:cNvPr>
          <p:cNvCxnSpPr>
            <a:cxnSpLocks/>
            <a:stCxn id="54" idx="0"/>
            <a:endCxn id="55" idx="4"/>
          </p:cNvCxnSpPr>
          <p:nvPr/>
        </p:nvCxnSpPr>
        <p:spPr>
          <a:xfrm flipV="1">
            <a:off x="7787271" y="2946809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E51FEA1-A807-BAE7-623C-E1D92E36B187}"/>
              </a:ext>
            </a:extLst>
          </p:cNvPr>
          <p:cNvCxnSpPr>
            <a:cxnSpLocks/>
            <a:stCxn id="53" idx="0"/>
          </p:cNvCxnSpPr>
          <p:nvPr/>
        </p:nvCxnSpPr>
        <p:spPr>
          <a:xfrm flipV="1">
            <a:off x="7787271" y="3536526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09E894ED-3477-8FB6-F65F-755B08330236}"/>
              </a:ext>
            </a:extLst>
          </p:cNvPr>
          <p:cNvSpPr/>
          <p:nvPr/>
        </p:nvSpPr>
        <p:spPr>
          <a:xfrm>
            <a:off x="6989670" y="2200825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C57EF1A1-F804-E047-FB0B-1CAC3F10B8B6}"/>
              </a:ext>
            </a:extLst>
          </p:cNvPr>
          <p:cNvSpPr/>
          <p:nvPr/>
        </p:nvSpPr>
        <p:spPr>
          <a:xfrm>
            <a:off x="7132283" y="2454807"/>
            <a:ext cx="512375" cy="382865"/>
          </a:xfrm>
          <a:custGeom>
            <a:avLst/>
            <a:gdLst>
              <a:gd name="connsiteX0" fmla="*/ 600589 w 600589"/>
              <a:gd name="connsiteY0" fmla="*/ 394283 h 419772"/>
              <a:gd name="connsiteX1" fmla="*/ 72082 w 600589"/>
              <a:gd name="connsiteY1" fmla="*/ 377505 h 419772"/>
              <a:gd name="connsiteX2" fmla="*/ 4970 w 600589"/>
              <a:gd name="connsiteY2" fmla="*/ 0 h 419772"/>
              <a:gd name="connsiteX3" fmla="*/ 4970 w 600589"/>
              <a:gd name="connsiteY3" fmla="*/ 0 h 419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589" h="419772">
                <a:moveTo>
                  <a:pt x="600589" y="394283"/>
                </a:moveTo>
                <a:cubicBezTo>
                  <a:pt x="385970" y="418751"/>
                  <a:pt x="171352" y="443219"/>
                  <a:pt x="72082" y="377505"/>
                </a:cubicBezTo>
                <a:cubicBezTo>
                  <a:pt x="-27188" y="311791"/>
                  <a:pt x="4970" y="0"/>
                  <a:pt x="4970" y="0"/>
                </a:cubicBezTo>
                <a:lnTo>
                  <a:pt x="4970" y="0"/>
                </a:lnTo>
              </a:path>
            </a:pathLst>
          </a:cu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07E23A4F-D06C-7D3A-2F73-04935A70A129}"/>
              </a:ext>
            </a:extLst>
          </p:cNvPr>
          <p:cNvSpPr/>
          <p:nvPr/>
        </p:nvSpPr>
        <p:spPr>
          <a:xfrm>
            <a:off x="6989670" y="1690688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D0719E6-9344-4684-A040-5E690D129535}"/>
              </a:ext>
            </a:extLst>
          </p:cNvPr>
          <p:cNvCxnSpPr>
            <a:cxnSpLocks/>
            <a:stCxn id="59" idx="0"/>
            <a:endCxn id="66" idx="4"/>
          </p:cNvCxnSpPr>
          <p:nvPr/>
        </p:nvCxnSpPr>
        <p:spPr>
          <a:xfrm flipV="1">
            <a:off x="7132283" y="1950747"/>
            <a:ext cx="0" cy="25007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9E9957D-F05D-7F7E-ED4F-072933E3893D}"/>
              </a:ext>
            </a:extLst>
          </p:cNvPr>
          <p:cNvSpPr/>
          <p:nvPr/>
        </p:nvSpPr>
        <p:spPr>
          <a:xfrm>
            <a:off x="3104816" y="2115438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A56BCDA1-FF7C-8A4B-6D87-0E7CC4D9CC6C}"/>
              </a:ext>
            </a:extLst>
          </p:cNvPr>
          <p:cNvCxnSpPr>
            <a:cxnSpLocks/>
            <a:stCxn id="20" idx="0"/>
            <a:endCxn id="70" idx="4"/>
          </p:cNvCxnSpPr>
          <p:nvPr/>
        </p:nvCxnSpPr>
        <p:spPr>
          <a:xfrm flipV="1">
            <a:off x="3247429" y="2375497"/>
            <a:ext cx="0" cy="31125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78A6E7E-57C9-6331-B050-C3D381DD0F79}"/>
              </a:ext>
            </a:extLst>
          </p:cNvPr>
          <p:cNvCxnSpPr>
            <a:cxnSpLocks/>
          </p:cNvCxnSpPr>
          <p:nvPr/>
        </p:nvCxnSpPr>
        <p:spPr>
          <a:xfrm flipH="1">
            <a:off x="3699545" y="1838378"/>
            <a:ext cx="3078760" cy="3622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DF137C1D-DBE4-D113-4CAF-2AA5D2A966E3}"/>
              </a:ext>
            </a:extLst>
          </p:cNvPr>
          <p:cNvSpPr txBox="1"/>
          <p:nvPr/>
        </p:nvSpPr>
        <p:spPr>
          <a:xfrm>
            <a:off x="4441771" y="2202793"/>
            <a:ext cx="16387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Pull Request (PR)</a:t>
            </a:r>
          </a:p>
        </p:txBody>
      </p:sp>
    </p:spTree>
    <p:extLst>
      <p:ext uri="{BB962C8B-B14F-4D97-AF65-F5344CB8AC3E}">
        <p14:creationId xmlns:p14="http://schemas.microsoft.com/office/powerpoint/2010/main" val="791527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Outline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03999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Installing Git and linking GitHub to your Git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Creating your own repository locally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Pushing local changes to GitHub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A6756-5B34-A675-D302-E8B706B7F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59886"/>
            <a:ext cx="10515600" cy="31826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Improves collaboration </a:t>
            </a:r>
          </a:p>
          <a:p>
            <a:pPr lvl="1"/>
            <a:r>
              <a:rPr lang="en-US" dirty="0"/>
              <a:t>Don’t have to worry about disturbing the upstream repo </a:t>
            </a:r>
          </a:p>
          <a:p>
            <a:pPr lvl="1"/>
            <a:r>
              <a:rPr lang="en-US" dirty="0"/>
              <a:t>Improves transparency through pull requests </a:t>
            </a:r>
          </a:p>
          <a:p>
            <a:r>
              <a:rPr lang="en-US" dirty="0"/>
              <a:t>Go ahead and Fork my repo:</a:t>
            </a:r>
          </a:p>
          <a:p>
            <a:pPr lvl="1"/>
            <a:r>
              <a:rPr lang="en-US" dirty="0"/>
              <a:t>Go to </a:t>
            </a:r>
            <a:r>
              <a:rPr lang="en-US" dirty="0">
                <a:hlinkClick r:id="rId2"/>
              </a:rPr>
              <a:t>https://github.com/b-reyes/git-tutorial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Click “Fork” button</a:t>
            </a:r>
          </a:p>
          <a:p>
            <a:pPr lvl="1"/>
            <a:r>
              <a:rPr lang="en-US" dirty="0"/>
              <a:t>Click “Create fork”</a:t>
            </a:r>
          </a:p>
          <a:p>
            <a:r>
              <a:rPr lang="en-US" dirty="0"/>
              <a:t>Creates your own version of my repo under your GitHub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DA9DEA-EF06-2851-537F-AEC2056A0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35" y="5066951"/>
            <a:ext cx="5205319" cy="58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047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1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Clone</a:t>
            </a:r>
            <a:endParaRPr dirty="0"/>
          </a:p>
        </p:txBody>
      </p:sp>
      <p:sp>
        <p:nvSpPr>
          <p:cNvPr id="409" name="Google Shape;409;p51"/>
          <p:cNvSpPr txBox="1">
            <a:spLocks noGrp="1"/>
          </p:cNvSpPr>
          <p:nvPr>
            <p:ph type="body" idx="1"/>
          </p:nvPr>
        </p:nvSpPr>
        <p:spPr>
          <a:xfrm>
            <a:off x="838200" y="1325700"/>
            <a:ext cx="10999200" cy="499121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Git clone </a:t>
            </a:r>
            <a:r>
              <a:rPr lang="en-US" b="1" dirty="0"/>
              <a:t>makes a clone (or copy) of a remote repo in a new directory, at another location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&lt;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&gt; &lt;optional new name&gt;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79730" algn="l" rtl="0">
              <a:spcBef>
                <a:spcPts val="1000"/>
              </a:spcBef>
              <a:spcAft>
                <a:spcPts val="1200"/>
              </a:spcAft>
              <a:buSzPct val="100000"/>
              <a:buChar char="•"/>
            </a:pPr>
            <a:r>
              <a:rPr lang="en-US" dirty="0"/>
              <a:t>Easy way to grab third-party code, or pre-existing code you might need to work on</a:t>
            </a:r>
          </a:p>
          <a:p>
            <a:pPr marL="457200" lvl="0" indent="-379730" algn="l" rtl="0">
              <a:spcBef>
                <a:spcPts val="1000"/>
              </a:spcBef>
              <a:spcAft>
                <a:spcPts val="1200"/>
              </a:spcAft>
              <a:buSzPct val="100000"/>
              <a:buChar char="•"/>
            </a:pPr>
            <a:r>
              <a:rPr lang="en-US" dirty="0"/>
              <a:t>Cloning when you have SSH keys (be sure to make “</a:t>
            </a:r>
            <a:r>
              <a:rPr lang="en-US" dirty="0" err="1"/>
              <a:t>git_work_cloned</a:t>
            </a:r>
            <a:r>
              <a:rPr lang="en-US" dirty="0"/>
              <a:t>”):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</a:t>
            </a:r>
            <a:r>
              <a:rPr lang="en-US" sz="2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git_work_cloned</a:t>
            </a:r>
            <a:endParaRPr lang="en-US" sz="2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z="2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</a:t>
            </a:r>
            <a:r>
              <a:rPr lang="en-US" sz="2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</a:t>
            </a:r>
            <a:r>
              <a:rPr lang="en-US" sz="2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:&lt;user&gt;/git-</a:t>
            </a:r>
            <a:r>
              <a:rPr lang="en-US" sz="2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lang="en-US" dirty="0"/>
          </a:p>
          <a:p>
            <a:pPr marL="457200" lvl="0" indent="-379730" algn="l" rtl="0">
              <a:spcBef>
                <a:spcPts val="1000"/>
              </a:spcBef>
              <a:spcAft>
                <a:spcPts val="600"/>
              </a:spcAft>
              <a:buSzPct val="100000"/>
              <a:buChar char="•"/>
            </a:pPr>
            <a:r>
              <a:rPr lang="en-US" dirty="0"/>
              <a:t>Cloning when you are using Personal Access Tokens (be sure to make “</a:t>
            </a:r>
            <a:r>
              <a:rPr lang="en-US" dirty="0" err="1"/>
              <a:t>git_work_cloned</a:t>
            </a:r>
            <a:r>
              <a:rPr lang="en-US" dirty="0"/>
              <a:t>”):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git_work_cloned</a:t>
            </a:r>
            <a:endParaRPr lang="en-US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457200"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https://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github.com</a:t>
            </a: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/user&gt;/git-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1949420"/>
          </a:xfrm>
        </p:spPr>
        <p:txBody>
          <a:bodyPr/>
          <a:lstStyle/>
          <a:p>
            <a:r>
              <a:rPr lang="en-US" dirty="0"/>
              <a:t>Allows you to discuss the project</a:t>
            </a:r>
          </a:p>
          <a:p>
            <a:r>
              <a:rPr lang="en-US" dirty="0"/>
              <a:t>Point out issues, request features, ask for help</a:t>
            </a:r>
          </a:p>
          <a:p>
            <a:r>
              <a:rPr lang="en-US" dirty="0"/>
              <a:t>Useful place to see past user discussion</a:t>
            </a:r>
          </a:p>
        </p:txBody>
      </p:sp>
      <p:pic>
        <p:nvPicPr>
          <p:cNvPr id="5" name="Picture 4" descr="A screenshot of a video&#10;&#10;Description automatically generated with medium confidence">
            <a:extLst>
              <a:ext uri="{FF2B5EF4-FFF2-40B4-BE49-F238E27FC236}">
                <a16:creationId xmlns:a16="http://schemas.microsoft.com/office/drawing/2014/main" id="{20F30932-A5A6-8D3B-1C38-5A544BC5B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144875"/>
            <a:ext cx="3898506" cy="103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598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5554211" cy="4029890"/>
          </a:xfrm>
        </p:spPr>
        <p:txBody>
          <a:bodyPr>
            <a:normAutofit/>
          </a:bodyPr>
          <a:lstStyle/>
          <a:p>
            <a:r>
              <a:rPr lang="en-US" dirty="0"/>
              <a:t>Include as much detail as possible</a:t>
            </a:r>
          </a:p>
          <a:p>
            <a:pPr lvl="1"/>
            <a:r>
              <a:rPr lang="en-US" dirty="0"/>
              <a:t>Version of software</a:t>
            </a:r>
          </a:p>
          <a:p>
            <a:pPr lvl="1"/>
            <a:r>
              <a:rPr lang="en-US" dirty="0"/>
              <a:t>Operating system</a:t>
            </a:r>
          </a:p>
          <a:p>
            <a:r>
              <a:rPr lang="en-US" dirty="0"/>
              <a:t>Provide a simple minimal example, if possible</a:t>
            </a:r>
          </a:p>
          <a:p>
            <a:r>
              <a:rPr lang="en-US" dirty="0"/>
              <a:t>If a feature request</a:t>
            </a:r>
          </a:p>
          <a:p>
            <a:pPr lvl="1"/>
            <a:r>
              <a:rPr lang="en-US" dirty="0"/>
              <a:t>Outline possible implementation</a:t>
            </a:r>
          </a:p>
          <a:p>
            <a:pPr lvl="1"/>
            <a:r>
              <a:rPr lang="en-US" dirty="0"/>
              <a:t>Highlight its value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E0DE1CC-5142-24E8-C933-CF4288CD7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080" y="2173493"/>
            <a:ext cx="5445155" cy="251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7659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(PRs)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request that an upstream repo pull your branch into their branch</a:t>
            </a:r>
          </a:p>
          <a:p>
            <a:r>
              <a:rPr lang="en-US" dirty="0"/>
              <a:t>Starting a PR does not automatically merge changes</a:t>
            </a:r>
          </a:p>
          <a:p>
            <a:pPr lvl="1"/>
            <a:r>
              <a:rPr lang="en-US" dirty="0"/>
              <a:t>Notifies maintainers of upstream repo</a:t>
            </a:r>
          </a:p>
          <a:p>
            <a:pPr lvl="1"/>
            <a:r>
              <a:rPr lang="en-US" dirty="0"/>
              <a:t>Allows maintainers to review your changes</a:t>
            </a:r>
          </a:p>
          <a:p>
            <a:pPr lvl="2"/>
            <a:r>
              <a:rPr lang="en-US" dirty="0"/>
              <a:t>Discussion of changes</a:t>
            </a:r>
          </a:p>
          <a:p>
            <a:pPr lvl="2"/>
            <a:r>
              <a:rPr lang="en-US" dirty="0"/>
              <a:t>Requested additional changes </a:t>
            </a:r>
          </a:p>
          <a:p>
            <a:r>
              <a:rPr lang="en-US" dirty="0"/>
              <a:t>Maintainers of upstream repo merge in the changes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423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0399"/>
            <a:ext cx="10515600" cy="4600342"/>
          </a:xfrm>
        </p:spPr>
        <p:txBody>
          <a:bodyPr>
            <a:normAutofit/>
          </a:bodyPr>
          <a:lstStyle/>
          <a:p>
            <a:pPr marL="628650" indent="-514350">
              <a:buFont typeface="+mj-lt"/>
              <a:buAutoNum type="arabicPeriod"/>
            </a:pPr>
            <a:r>
              <a:rPr lang="en-US" sz="2400" dirty="0"/>
              <a:t>Fork upstream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Clone the forked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Connect forked and cloned repo to upstream repo. Ex. using SSH keys: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new branch specific to your change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Make your changes on this branch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Perform a git add, commit, and push to origin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PR from GitHub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28826-525D-E41D-2D97-F530C86B9030}"/>
              </a:ext>
            </a:extLst>
          </p:cNvPr>
          <p:cNvSpPr txBox="1"/>
          <p:nvPr/>
        </p:nvSpPr>
        <p:spPr>
          <a:xfrm>
            <a:off x="1459683" y="3957576"/>
            <a:ext cx="87329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checkout –b &lt;new-branch&gt; &lt;branch-to-copy&gt;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053BCE-0473-0E5B-32BB-85A6F7614D12}"/>
              </a:ext>
            </a:extLst>
          </p:cNvPr>
          <p:cNvSpPr txBox="1"/>
          <p:nvPr/>
        </p:nvSpPr>
        <p:spPr>
          <a:xfrm>
            <a:off x="1459683" y="3042621"/>
            <a:ext cx="10192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upstream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git@github.com:b-reyes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/git-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095333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1412525"/>
          </a:xfrm>
        </p:spPr>
        <p:txBody>
          <a:bodyPr/>
          <a:lstStyle/>
          <a:p>
            <a:r>
              <a:rPr lang="en-US" dirty="0"/>
              <a:t>After you push your changes to the forked repo, you can click the pop-up “Compare &amp; pull request” on GitHub </a:t>
            </a:r>
          </a:p>
          <a:p>
            <a:pPr lvl="1"/>
            <a:r>
              <a:rPr lang="en-US" dirty="0"/>
              <a:t>Will disappear after some time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5B7BA50-9037-9AA0-078B-4C5A3EAB1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085" y="3779357"/>
            <a:ext cx="7772400" cy="132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368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08364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After you push your changes to the forked repo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Switch to your new branch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the drop-down arrow next to “Contribute”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“Open pull request”</a:t>
            </a:r>
          </a:p>
          <a:p>
            <a:r>
              <a:rPr lang="en-US" dirty="0"/>
              <a:t>Will NOT disappear!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954C5A9-75C7-4E8A-AD81-69068D7ED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918" y="4022113"/>
            <a:ext cx="58547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127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71D158B-5ACF-7F1A-5303-D3D366149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705" y="2410990"/>
            <a:ext cx="7208590" cy="356996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9613335-D01F-2110-5C5A-252AD0DDD1FE}"/>
              </a:ext>
            </a:extLst>
          </p:cNvPr>
          <p:cNvSpPr/>
          <p:nvPr/>
        </p:nvSpPr>
        <p:spPr>
          <a:xfrm>
            <a:off x="2799127" y="2864571"/>
            <a:ext cx="2041321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2AD1F6A-E942-38D0-2F6C-F23D9D318647}"/>
              </a:ext>
            </a:extLst>
          </p:cNvPr>
          <p:cNvSpPr/>
          <p:nvPr/>
        </p:nvSpPr>
        <p:spPr>
          <a:xfrm>
            <a:off x="4964885" y="2864571"/>
            <a:ext cx="2534873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78FC2F-ADAC-CB43-B5AE-705C87BE905B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1602297" y="3034583"/>
            <a:ext cx="119683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ED53F84-3399-D27E-A7BB-104994501D5E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6232322" y="1946246"/>
            <a:ext cx="1032544" cy="9183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5E5EE64-E336-2586-3482-C1D84FA9AE84}"/>
              </a:ext>
            </a:extLst>
          </p:cNvPr>
          <p:cNvSpPr txBox="1"/>
          <p:nvPr/>
        </p:nvSpPr>
        <p:spPr>
          <a:xfrm>
            <a:off x="251670" y="2864571"/>
            <a:ext cx="1593908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Upstream repo and branch we want to merge into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020FA4-FB0E-595A-A4D6-7C7B010342E7}"/>
              </a:ext>
            </a:extLst>
          </p:cNvPr>
          <p:cNvSpPr txBox="1"/>
          <p:nvPr/>
        </p:nvSpPr>
        <p:spPr>
          <a:xfrm>
            <a:off x="7352951" y="1655398"/>
            <a:ext cx="2358704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Our forked repo and branch with our changes</a:t>
            </a:r>
          </a:p>
        </p:txBody>
      </p:sp>
    </p:spTree>
    <p:extLst>
      <p:ext uri="{BB962C8B-B14F-4D97-AF65-F5344CB8AC3E}">
        <p14:creationId xmlns:p14="http://schemas.microsoft.com/office/powerpoint/2010/main" val="12663654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– Best Practice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532" y="1515232"/>
            <a:ext cx="10515600" cy="4163129"/>
          </a:xfrm>
        </p:spPr>
        <p:txBody>
          <a:bodyPr/>
          <a:lstStyle/>
          <a:p>
            <a:r>
              <a:rPr lang="en-US" dirty="0"/>
              <a:t>Create a new feature branch of forked repo</a:t>
            </a:r>
          </a:p>
          <a:p>
            <a:r>
              <a:rPr lang="en-US" dirty="0"/>
              <a:t>When submitting a PR</a:t>
            </a:r>
          </a:p>
          <a:p>
            <a:pPr lvl="1"/>
            <a:r>
              <a:rPr lang="en-US" dirty="0"/>
              <a:t>Provide a short descriptive title</a:t>
            </a:r>
          </a:p>
          <a:p>
            <a:pPr lvl="1"/>
            <a:r>
              <a:rPr lang="en-US" dirty="0"/>
              <a:t>In comment section</a:t>
            </a:r>
          </a:p>
          <a:p>
            <a:pPr lvl="2"/>
            <a:r>
              <a:rPr lang="en-US" dirty="0"/>
              <a:t>Link to any current issue</a:t>
            </a:r>
          </a:p>
          <a:p>
            <a:pPr lvl="2"/>
            <a:r>
              <a:rPr lang="en-US" dirty="0"/>
              <a:t>Describe what the PR does and reasons for it</a:t>
            </a:r>
          </a:p>
          <a:p>
            <a:r>
              <a:rPr lang="en-US" dirty="0"/>
              <a:t>Draft pull requests </a:t>
            </a:r>
          </a:p>
          <a:p>
            <a:pPr lvl="1"/>
            <a:r>
              <a:rPr lang="en-US" dirty="0"/>
              <a:t>PR is a work in progress</a:t>
            </a:r>
          </a:p>
          <a:p>
            <a:pPr lvl="1"/>
            <a:r>
              <a:rPr lang="en-US" dirty="0"/>
              <a:t>Can be used for discussion</a:t>
            </a:r>
          </a:p>
          <a:p>
            <a:endParaRPr lang="en-US" dirty="0"/>
          </a:p>
        </p:txBody>
      </p:sp>
      <p:pic>
        <p:nvPicPr>
          <p:cNvPr id="6" name="Picture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6EE86F1-8D29-94AB-BC90-5E7E3E723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189" y="4279730"/>
            <a:ext cx="26416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242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FB83A0-8F95-4583-9BD9-0DFE35522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53170"/>
            <a:ext cx="10515600" cy="416312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4400" dirty="0"/>
              <a:t>Disclaimer: </a:t>
            </a:r>
          </a:p>
          <a:p>
            <a:pPr marL="114300" indent="0">
              <a:buNone/>
            </a:pPr>
            <a:r>
              <a:rPr lang="en-US" dirty="0"/>
              <a:t>In this presentation, we will assume that you have a basic understanding of version control and have been introduced to Git and GitHub. There is no need to be fluent in Git or GitHub (we will cover the basics).</a:t>
            </a:r>
          </a:p>
        </p:txBody>
      </p:sp>
    </p:spTree>
    <p:extLst>
      <p:ext uri="{BB962C8B-B14F-4D97-AF65-F5344CB8AC3E}">
        <p14:creationId xmlns:p14="http://schemas.microsoft.com/office/powerpoint/2010/main" val="40498044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doing a “git pull” you are merging in changes</a:t>
            </a:r>
          </a:p>
          <a:p>
            <a:r>
              <a:rPr lang="en-US" dirty="0"/>
              <a:t>This process can be done manually</a:t>
            </a:r>
          </a:p>
          <a:p>
            <a:r>
              <a:rPr lang="en-US" dirty="0"/>
              <a:t>When collaborating, multiple individuals can be working on the same item</a:t>
            </a:r>
          </a:p>
          <a:p>
            <a:pPr lvl="1"/>
            <a:r>
              <a:rPr lang="en-US" dirty="0"/>
              <a:t>Conflicts can happen!</a:t>
            </a:r>
          </a:p>
          <a:p>
            <a:r>
              <a:rPr lang="en-US" dirty="0"/>
              <a:t>One needs to manually resolve conflicts </a:t>
            </a:r>
          </a:p>
          <a:p>
            <a:r>
              <a:rPr lang="en-US" dirty="0"/>
              <a:t>Fantastic tutorial on merging: </a:t>
            </a:r>
          </a:p>
          <a:p>
            <a:pPr marL="114300" indent="0">
              <a:buNone/>
            </a:pPr>
            <a:r>
              <a:rPr lang="en-US" sz="2200" dirty="0">
                <a:hlinkClick r:id="rId2"/>
              </a:rPr>
              <a:t>https://www.atlassian.com/git/tutorials/using-branches/git-merge</a:t>
            </a:r>
            <a:r>
              <a:rPr lang="en-US" sz="2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79705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Help! I’m stuck, where do I go?</a:t>
            </a:r>
            <a:endParaRPr dirty="0"/>
          </a:p>
        </p:txBody>
      </p:sp>
      <p:sp>
        <p:nvSpPr>
          <p:cNvPr id="544" name="Google Shape;54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Software Carpentries tutorial: </a:t>
            </a:r>
            <a:r>
              <a:rPr lang="en-US" sz="2300" dirty="0">
                <a:solidFill>
                  <a:srgbClr val="1D1C1D"/>
                </a:solidFill>
                <a:hlinkClick r:id="rId4"/>
              </a:rPr>
              <a:t>https://swcarpentry.github.io/git-novice/index.html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i="0" u="sng" dirty="0">
                <a:solidFill>
                  <a:srgbClr val="24292F"/>
                </a:solidFill>
                <a:effectLst/>
                <a:latin typeface="+mn-lt"/>
              </a:rPr>
              <a:t>GitHub Student Developer Pack: </a:t>
            </a:r>
            <a:r>
              <a:rPr lang="en-US" sz="2300" i="0" dirty="0">
                <a:solidFill>
                  <a:srgbClr val="24292F"/>
                </a:solidFill>
                <a:effectLst/>
                <a:latin typeface="+mn-lt"/>
                <a:hlinkClick r:id="rId5"/>
              </a:rPr>
              <a:t>https://education.github.com/pack</a:t>
            </a:r>
            <a:r>
              <a:rPr lang="en-US" sz="2300" i="0" dirty="0">
                <a:solidFill>
                  <a:srgbClr val="24292F"/>
                </a:solidFill>
                <a:effectLst/>
                <a:latin typeface="+mn-lt"/>
              </a:rPr>
              <a:t> </a:t>
            </a:r>
            <a:endParaRPr sz="2300" dirty="0">
              <a:solidFill>
                <a:srgbClr val="1D1C1D"/>
              </a:solidFill>
              <a:latin typeface="+mn-lt"/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6"/>
              </a:rPr>
              <a:t>rc-help@colorado.edu</a:t>
            </a:r>
            <a:endParaRPr sz="19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and feedback</a:t>
            </a:r>
            <a:endParaRPr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600" dirty="0"/>
          </a:p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000" dirty="0">
                <a:solidFill>
                  <a:schemeClr val="tx1"/>
                </a:solidFill>
              </a:rPr>
              <a:t>Survey: </a:t>
            </a:r>
            <a:r>
              <a:rPr lang="en-US" sz="3000" u="sng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endParaRPr lang="en-US" sz="30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200" dirty="0"/>
              <a:t>Slides: </a:t>
            </a:r>
            <a:r>
              <a:rPr lang="en-US" sz="3200" dirty="0">
                <a:hlinkClick r:id="rId4"/>
              </a:rPr>
              <a:t>https://github.com/ResearchComputing/git_github_in_depth_short_course</a:t>
            </a:r>
            <a:r>
              <a:rPr lang="en-US" sz="3200" dirty="0"/>
              <a:t>  </a:t>
            </a: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9471" y="1458000"/>
            <a:ext cx="3485057" cy="34525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Git on your local machine</a:t>
            </a:r>
            <a:endParaRPr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AFAE9-3C1D-523B-54C0-E2DD76AEF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98803"/>
            <a:ext cx="10515600" cy="228091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Many systems have Git installed; however, you may need to download it on your local machine:</a:t>
            </a:r>
          </a:p>
          <a:p>
            <a:pPr>
              <a:spcAft>
                <a:spcPts val="1200"/>
              </a:spcAft>
            </a:pPr>
            <a:r>
              <a:rPr lang="en-US" sz="2400" dirty="0"/>
              <a:t>See </a:t>
            </a:r>
            <a:r>
              <a:rPr lang="en-US" sz="2400" dirty="0">
                <a:hlinkClick r:id="rId3"/>
              </a:rPr>
              <a:t>https://git-scm.com/book/en/v2/Getting-Started-Installing-Git</a:t>
            </a:r>
            <a:r>
              <a:rPr lang="en-US" sz="2400" dirty="0"/>
              <a:t> for more information on installing Git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3994B-F105-2D2C-2574-365AA3C39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Linking Git to GitHub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07511-5822-C7EC-4F18-1EB130CD5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51963"/>
            <a:ext cx="10515600" cy="4436791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800"/>
              </a:spcBef>
              <a:spcAft>
                <a:spcPts val="1200"/>
              </a:spcAft>
              <a:buSzPts val="2100"/>
            </a:pPr>
            <a:r>
              <a:rPr lang="en-US" dirty="0"/>
              <a:t>Once downloaded, we can then configure Git with our GitHub username and email via the command line. This allows us to interact with our GitHub more easily. </a:t>
            </a:r>
          </a:p>
          <a:p>
            <a:pPr lvl="1">
              <a:spcBef>
                <a:spcPts val="800"/>
              </a:spcBef>
              <a:spcAft>
                <a:spcPts val="1200"/>
              </a:spcAft>
              <a:buSzPts val="2100"/>
            </a:pPr>
            <a:r>
              <a:rPr lang="en-US" dirty="0"/>
              <a:t>First, set your username. For example, if my GitHub username is </a:t>
            </a:r>
            <a:r>
              <a:rPr lang="en-US" u="sng" dirty="0" err="1"/>
              <a:t>gh</a:t>
            </a:r>
            <a:r>
              <a:rPr lang="en-US" u="sng" dirty="0"/>
              <a:t>-user</a:t>
            </a:r>
            <a:r>
              <a:rPr lang="en-US" dirty="0"/>
              <a:t>, then I would do the following:</a:t>
            </a:r>
          </a:p>
          <a:p>
            <a:pPr marL="571500" lvl="1" indent="0">
              <a:spcBef>
                <a:spcPts val="800"/>
              </a:spcBef>
              <a:spcAft>
                <a:spcPts val="1200"/>
              </a:spcAft>
              <a:buSzPts val="2100"/>
              <a:buNone/>
            </a:pPr>
            <a:r>
              <a:rPr lang="en-US" dirty="0"/>
              <a:t>    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config --global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user.name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“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-user”</a:t>
            </a:r>
            <a:endParaRPr lang="en-US" dirty="0"/>
          </a:p>
          <a:p>
            <a:pPr lvl="1">
              <a:spcBef>
                <a:spcPts val="800"/>
              </a:spcBef>
              <a:spcAft>
                <a:spcPts val="1200"/>
              </a:spcAft>
              <a:buSzPts val="2100"/>
            </a:pPr>
            <a:r>
              <a:rPr lang="en-US" dirty="0"/>
              <a:t>Now, set your email. For example, if my email for GitHub is </a:t>
            </a:r>
            <a:r>
              <a:rPr lang="en-US" u="sng" dirty="0" err="1"/>
              <a:t>gh-user@gmail.com</a:t>
            </a:r>
            <a:r>
              <a:rPr lang="en-US" dirty="0"/>
              <a:t>, then I would do the following:</a:t>
            </a:r>
          </a:p>
          <a:p>
            <a:pPr marL="571500" lvl="1" indent="0">
              <a:spcBef>
                <a:spcPts val="800"/>
              </a:spcBef>
              <a:spcAft>
                <a:spcPts val="1200"/>
              </a:spcAft>
              <a:buSzPts val="2100"/>
              <a:buNone/>
            </a:pPr>
            <a:r>
              <a:rPr lang="en-US" dirty="0"/>
              <a:t>    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config --global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user.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email</a:t>
            </a: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“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gh-user@gmail.com</a:t>
            </a: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”</a:t>
            </a:r>
            <a:endParaRPr lang="en-US" dirty="0"/>
          </a:p>
          <a:p>
            <a:pPr>
              <a:spcBef>
                <a:spcPts val="800"/>
              </a:spcBef>
              <a:spcAft>
                <a:spcPts val="1200"/>
              </a:spcAft>
              <a:buSzPts val="2100"/>
            </a:pPr>
            <a:r>
              <a:rPr lang="en-US" sz="2800" dirty="0"/>
              <a:t>Confirm Git has been configured (should show your entered info)</a:t>
            </a:r>
          </a:p>
          <a:p>
            <a:pPr marL="114300" indent="0">
              <a:spcBef>
                <a:spcPts val="800"/>
              </a:spcBef>
              <a:spcAft>
                <a:spcPts val="1200"/>
              </a:spcAft>
              <a:buSzPts val="2100"/>
              <a:buNone/>
            </a:pPr>
            <a:r>
              <a:rPr lang="en-US" sz="2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git config --list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endParaRPr lang="en-US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spcBef>
                <a:spcPts val="800"/>
              </a:spcBef>
              <a:buSzPts val="2100"/>
              <a:buNone/>
            </a:pPr>
            <a:endParaRPr lang="en-US" sz="2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111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EC6EA-73C4-4854-E18C-129BC25BC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Access Token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F02F1-88F9-638D-0AD6-84404120C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90688"/>
            <a:ext cx="10515600" cy="4391330"/>
          </a:xfrm>
        </p:spPr>
        <p:txBody>
          <a:bodyPr>
            <a:normAutofit fontScale="77500" lnSpcReduction="20000"/>
          </a:bodyPr>
          <a:lstStyle/>
          <a:p>
            <a:pPr>
              <a:spcAft>
                <a:spcPts val="1200"/>
              </a:spcAft>
            </a:pPr>
            <a:r>
              <a:rPr lang="en-US" sz="3300" dirty="0"/>
              <a:t>Allows you to verify your identity with GitHub</a:t>
            </a:r>
          </a:p>
          <a:p>
            <a:pPr>
              <a:spcAft>
                <a:spcPts val="1200"/>
              </a:spcAft>
            </a:pPr>
            <a:r>
              <a:rPr lang="en-US" sz="3300" dirty="0"/>
              <a:t>For more information, see  </a:t>
            </a:r>
            <a:r>
              <a:rPr lang="en-US" sz="3300" dirty="0">
                <a:hlinkClick r:id="rId2"/>
              </a:rPr>
              <a:t>https://docs.github.com/en/authentication/keeping-your-account-and-data-secure/managing-your-personal-access-tokens</a:t>
            </a:r>
            <a:r>
              <a:rPr lang="en-US" sz="3300" dirty="0"/>
              <a:t> </a:t>
            </a:r>
          </a:p>
          <a:p>
            <a:pPr>
              <a:spcAft>
                <a:spcPts val="1200"/>
              </a:spcAft>
            </a:pPr>
            <a:r>
              <a:rPr lang="en-US" sz="3400" dirty="0"/>
              <a:t>Downside is that you need to enter your username and then the Personal Access Token as your password for events such as:</a:t>
            </a:r>
          </a:p>
          <a:p>
            <a:pPr lvl="1">
              <a:spcAft>
                <a:spcPts val="1200"/>
              </a:spcAft>
            </a:pPr>
            <a:r>
              <a:rPr lang="en-US" sz="3100" dirty="0"/>
              <a:t>Any interaction with a private repo</a:t>
            </a:r>
          </a:p>
          <a:p>
            <a:pPr lvl="1">
              <a:spcAft>
                <a:spcPts val="1200"/>
              </a:spcAft>
            </a:pPr>
            <a:r>
              <a:rPr lang="en-US" sz="3100" dirty="0"/>
              <a:t>Pushing to a public repo</a:t>
            </a:r>
          </a:p>
          <a:p>
            <a:pPr>
              <a:spcAft>
                <a:spcPts val="1200"/>
              </a:spcAft>
            </a:pPr>
            <a:r>
              <a:rPr lang="en-US" sz="3400" dirty="0"/>
              <a:t>There are ways to store your username and token, but these require third-party software </a:t>
            </a:r>
          </a:p>
        </p:txBody>
      </p:sp>
    </p:spTree>
    <p:extLst>
      <p:ext uri="{BB962C8B-B14F-4D97-AF65-F5344CB8AC3E}">
        <p14:creationId xmlns:p14="http://schemas.microsoft.com/office/powerpoint/2010/main" val="2942236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F35D8-2169-01D1-C7BE-46BA57033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 Keys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C6D85-E362-4CDB-D7A9-0724D02EAF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>
              <a:spcAft>
                <a:spcPts val="1200"/>
              </a:spcAft>
            </a:pPr>
            <a:r>
              <a:rPr lang="en-US" dirty="0"/>
              <a:t>Alternative way to verify your identity with GitHub</a:t>
            </a:r>
          </a:p>
          <a:p>
            <a:pPr>
              <a:spcAft>
                <a:spcPts val="1200"/>
              </a:spcAft>
            </a:pPr>
            <a:r>
              <a:rPr lang="en-US" dirty="0"/>
              <a:t>For more information see: </a:t>
            </a:r>
            <a:r>
              <a:rPr lang="en-US" dirty="0">
                <a:hlinkClick r:id="rId2"/>
              </a:rPr>
              <a:t>https://docs.github.com/en/authentication/connecting-to-github-with-ssh/generating-a-new-ssh-key-and-adding-it-to-the-ssh-agent</a:t>
            </a:r>
            <a:r>
              <a:rPr lang="en-US" dirty="0"/>
              <a:t> </a:t>
            </a:r>
          </a:p>
          <a:p>
            <a:pPr lvl="1">
              <a:spcAft>
                <a:spcPts val="1200"/>
              </a:spcAft>
            </a:pPr>
            <a:r>
              <a:rPr lang="en-US" sz="2600" dirty="0"/>
              <a:t>Be sure to select the proper Operating System when using the link</a:t>
            </a:r>
          </a:p>
          <a:p>
            <a:pPr>
              <a:spcAft>
                <a:spcPts val="1200"/>
              </a:spcAft>
            </a:pPr>
            <a:r>
              <a:rPr lang="en-US" dirty="0"/>
              <a:t>Setup is more involved, but makes it so that you never have to enter your username and token when interacting with a private repo or pushing to a public repo</a:t>
            </a:r>
          </a:p>
        </p:txBody>
      </p:sp>
    </p:spTree>
    <p:extLst>
      <p:ext uri="{BB962C8B-B14F-4D97-AF65-F5344CB8AC3E}">
        <p14:creationId xmlns:p14="http://schemas.microsoft.com/office/powerpoint/2010/main" val="864513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17785</TotalTime>
  <Words>2500</Words>
  <Application>Microsoft Macintosh PowerPoint</Application>
  <PresentationFormat>Widescreen</PresentationFormat>
  <Paragraphs>384</Paragraphs>
  <Slides>52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Arial</vt:lpstr>
      <vt:lpstr>Consolas</vt:lpstr>
      <vt:lpstr>Calibri</vt:lpstr>
      <vt:lpstr>Arial Black</vt:lpstr>
      <vt:lpstr>Courier New</vt:lpstr>
      <vt:lpstr>Office Theme</vt:lpstr>
      <vt:lpstr>PowerPoint Presentation</vt:lpstr>
      <vt:lpstr>Git and GitHub In-depth</vt:lpstr>
      <vt:lpstr>Goals</vt:lpstr>
      <vt:lpstr>Outline</vt:lpstr>
      <vt:lpstr>PowerPoint Presentation</vt:lpstr>
      <vt:lpstr>Getting Git on your local machine</vt:lpstr>
      <vt:lpstr>Linking Git to GitHub</vt:lpstr>
      <vt:lpstr>Personal Access Token</vt:lpstr>
      <vt:lpstr>SSH Keys</vt:lpstr>
      <vt:lpstr>Getting Started with Git  (local)</vt:lpstr>
      <vt:lpstr>Hands on tutorial</vt:lpstr>
      <vt:lpstr>Git Repository (Repo)</vt:lpstr>
      <vt:lpstr>Git Init</vt:lpstr>
      <vt:lpstr>Create the main branch</vt:lpstr>
      <vt:lpstr>Let’s add a file! </vt:lpstr>
      <vt:lpstr>Best Practices: Documentation</vt:lpstr>
      <vt:lpstr>PowerPoint Presentation</vt:lpstr>
      <vt:lpstr>Areas of Git Workflow</vt:lpstr>
      <vt:lpstr>Git Status</vt:lpstr>
      <vt:lpstr>PowerPoint Presentation</vt:lpstr>
      <vt:lpstr>.gitignore</vt:lpstr>
      <vt:lpstr>PowerPoint Presentation</vt:lpstr>
      <vt:lpstr>Git Add</vt:lpstr>
      <vt:lpstr>Git Commit</vt:lpstr>
      <vt:lpstr>Common practice – add, commit</vt:lpstr>
      <vt:lpstr>Git Log</vt:lpstr>
      <vt:lpstr>PowerPoint Presentation</vt:lpstr>
      <vt:lpstr>To GitHub we go!</vt:lpstr>
      <vt:lpstr>GitHub</vt:lpstr>
      <vt:lpstr>Create Repo in GitHub</vt:lpstr>
      <vt:lpstr>Linking local repo to GitHub repo</vt:lpstr>
      <vt:lpstr>Git Remote </vt:lpstr>
      <vt:lpstr>Sending local changes to GitHub</vt:lpstr>
      <vt:lpstr>Git Push</vt:lpstr>
      <vt:lpstr>GitHub</vt:lpstr>
      <vt:lpstr>Git Fetch &amp; Merge</vt:lpstr>
      <vt:lpstr>Git Pull</vt:lpstr>
      <vt:lpstr>Advanced topic: Collaboration</vt:lpstr>
      <vt:lpstr>GitHub Forks</vt:lpstr>
      <vt:lpstr>GitHub Forks</vt:lpstr>
      <vt:lpstr>Git Clone</vt:lpstr>
      <vt:lpstr>GitHub Issues</vt:lpstr>
      <vt:lpstr>GitHub Issues</vt:lpstr>
      <vt:lpstr>Pull Requests (PRs)</vt:lpstr>
      <vt:lpstr>PR steps</vt:lpstr>
      <vt:lpstr>Creating a PR</vt:lpstr>
      <vt:lpstr>Creating a PR</vt:lpstr>
      <vt:lpstr>Creating a PR</vt:lpstr>
      <vt:lpstr>Pull Requests – Best Practice</vt:lpstr>
      <vt:lpstr>Merging</vt:lpstr>
      <vt:lpstr>Help! I’m stuck, where do I go?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Brandon Reyes</cp:lastModifiedBy>
  <cp:revision>109</cp:revision>
  <dcterms:modified xsi:type="dcterms:W3CDTF">2024-03-12T22:48:15Z</dcterms:modified>
</cp:coreProperties>
</file>